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ACF6-0F60-F448-8223-98EEA2D4F9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1B4FC7-3145-1A45-BBED-362F72372B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0D88F5-2D87-574D-9995-9CD2E0ECC9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1C550D-F80A-E749-8FED-F3B73DB3137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8EB866-512B-3C49-AEE4-D42126EDA929}"/>
              </a:ext>
            </a:extLst>
          </p:cNvPr>
          <p:cNvSpPr>
            <a:spLocks noGrp="1"/>
          </p:cNvSpPr>
          <p:nvPr>
            <p:ph type="sldNum" sz="quarter" idx="12"/>
          </p:nvPr>
        </p:nvSpPr>
        <p:spPr/>
        <p:txBody>
          <a:bodyPr/>
          <a:lstStyle>
            <a:lvl1pPr>
              <a:defRPr/>
            </a:lvl1pPr>
          </a:lstStyle>
          <a:p>
            <a:fld id="{CC23B0C3-5191-2E44-99AF-E4EB90B54B5E}" type="slidenum">
              <a:rPr lang="en-US" altLang="en-US"/>
              <a:pPr/>
              <a:t>‹#›</a:t>
            </a:fld>
            <a:endParaRPr lang="en-US" altLang="en-US"/>
          </a:p>
        </p:txBody>
      </p:sp>
    </p:spTree>
    <p:extLst>
      <p:ext uri="{BB962C8B-B14F-4D97-AF65-F5344CB8AC3E}">
        <p14:creationId xmlns:p14="http://schemas.microsoft.com/office/powerpoint/2010/main" val="272384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43F4-D7E2-0941-8DD9-44C37D4543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001F5-ACD1-5247-B089-F001A00D69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82425-B0FA-4445-8EB5-7357692562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B55B846-25EF-6145-AC06-F0C698BA457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F2FDB2-96A9-654B-92FD-AEFCCDA763AC}"/>
              </a:ext>
            </a:extLst>
          </p:cNvPr>
          <p:cNvSpPr>
            <a:spLocks noGrp="1"/>
          </p:cNvSpPr>
          <p:nvPr>
            <p:ph type="sldNum" sz="quarter" idx="12"/>
          </p:nvPr>
        </p:nvSpPr>
        <p:spPr/>
        <p:txBody>
          <a:bodyPr/>
          <a:lstStyle>
            <a:lvl1pPr>
              <a:defRPr/>
            </a:lvl1pPr>
          </a:lstStyle>
          <a:p>
            <a:fld id="{0C736256-F99D-4641-874A-F5C2E8BD516E}" type="slidenum">
              <a:rPr lang="en-US" altLang="en-US"/>
              <a:pPr/>
              <a:t>‹#›</a:t>
            </a:fld>
            <a:endParaRPr lang="en-US" altLang="en-US"/>
          </a:p>
        </p:txBody>
      </p:sp>
    </p:spTree>
    <p:extLst>
      <p:ext uri="{BB962C8B-B14F-4D97-AF65-F5344CB8AC3E}">
        <p14:creationId xmlns:p14="http://schemas.microsoft.com/office/powerpoint/2010/main" val="227144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25DE4-1E02-734D-A33A-5D07F3B0EAF0}"/>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4EFEF7-E191-074E-9B56-893B0899F6E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441D3-A77A-3B4D-A94D-E086AE849E7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DBD32A-0C32-A14E-9BA0-1F553A3AE6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F75D6F-B87F-AB4D-91F9-6968E8D32E60}"/>
              </a:ext>
            </a:extLst>
          </p:cNvPr>
          <p:cNvSpPr>
            <a:spLocks noGrp="1"/>
          </p:cNvSpPr>
          <p:nvPr>
            <p:ph type="sldNum" sz="quarter" idx="12"/>
          </p:nvPr>
        </p:nvSpPr>
        <p:spPr/>
        <p:txBody>
          <a:bodyPr/>
          <a:lstStyle>
            <a:lvl1pPr>
              <a:defRPr/>
            </a:lvl1pPr>
          </a:lstStyle>
          <a:p>
            <a:fld id="{BFC891D0-926F-F84B-B847-8BE30657F25A}" type="slidenum">
              <a:rPr lang="en-US" altLang="en-US"/>
              <a:pPr/>
              <a:t>‹#›</a:t>
            </a:fld>
            <a:endParaRPr lang="en-US" altLang="en-US"/>
          </a:p>
        </p:txBody>
      </p:sp>
    </p:spTree>
    <p:extLst>
      <p:ext uri="{BB962C8B-B14F-4D97-AF65-F5344CB8AC3E}">
        <p14:creationId xmlns:p14="http://schemas.microsoft.com/office/powerpoint/2010/main" val="332022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BAD5-BC2B-F34E-B612-F6B5D7DF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2DF3F-64C2-464E-8320-C43B5BF86A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3C38E-0DC0-6340-A3BE-B52C3209A88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34B1BAD-C0DD-9E44-B396-87C2EF77DA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8B5F364-99CD-5D4C-9289-D31E01D94249}"/>
              </a:ext>
            </a:extLst>
          </p:cNvPr>
          <p:cNvSpPr>
            <a:spLocks noGrp="1"/>
          </p:cNvSpPr>
          <p:nvPr>
            <p:ph type="sldNum" sz="quarter" idx="12"/>
          </p:nvPr>
        </p:nvSpPr>
        <p:spPr/>
        <p:txBody>
          <a:bodyPr/>
          <a:lstStyle>
            <a:lvl1pPr>
              <a:defRPr/>
            </a:lvl1pPr>
          </a:lstStyle>
          <a:p>
            <a:fld id="{520031C1-A525-2F40-9DF8-63284E5AABC5}" type="slidenum">
              <a:rPr lang="en-US" altLang="en-US"/>
              <a:pPr/>
              <a:t>‹#›</a:t>
            </a:fld>
            <a:endParaRPr lang="en-US" altLang="en-US"/>
          </a:p>
        </p:txBody>
      </p:sp>
    </p:spTree>
    <p:extLst>
      <p:ext uri="{BB962C8B-B14F-4D97-AF65-F5344CB8AC3E}">
        <p14:creationId xmlns:p14="http://schemas.microsoft.com/office/powerpoint/2010/main" val="359679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7C66-8D1C-514A-9711-17F5A11A346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1D7A70-265E-5643-A287-94363C3E74F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B7CE4F5-06F2-8243-BA81-0CB6785104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EBD3A5-10E1-8241-B33E-F21A8DC94D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87262CE-9556-A645-8230-4378778F39D8}"/>
              </a:ext>
            </a:extLst>
          </p:cNvPr>
          <p:cNvSpPr>
            <a:spLocks noGrp="1"/>
          </p:cNvSpPr>
          <p:nvPr>
            <p:ph type="sldNum" sz="quarter" idx="12"/>
          </p:nvPr>
        </p:nvSpPr>
        <p:spPr/>
        <p:txBody>
          <a:bodyPr/>
          <a:lstStyle>
            <a:lvl1pPr>
              <a:defRPr/>
            </a:lvl1pPr>
          </a:lstStyle>
          <a:p>
            <a:fld id="{ED020BEE-3717-C845-85D2-F751405DCF25}" type="slidenum">
              <a:rPr lang="en-US" altLang="en-US"/>
              <a:pPr/>
              <a:t>‹#›</a:t>
            </a:fld>
            <a:endParaRPr lang="en-US" altLang="en-US"/>
          </a:p>
        </p:txBody>
      </p:sp>
    </p:spTree>
    <p:extLst>
      <p:ext uri="{BB962C8B-B14F-4D97-AF65-F5344CB8AC3E}">
        <p14:creationId xmlns:p14="http://schemas.microsoft.com/office/powerpoint/2010/main" val="303721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F82A-77DF-364F-B3C4-D79C04FE3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29C98-4A33-3843-AD5D-0928E481E03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EEF329-CFA7-D949-A9F1-AC5590DC96BE}"/>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147D74-0CD3-9649-80E1-E54D2CCE41E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234127-5499-ED4B-9DA3-9DC58BEDE06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01C31F-920D-C842-B2A1-E573298FEBC4}"/>
              </a:ext>
            </a:extLst>
          </p:cNvPr>
          <p:cNvSpPr>
            <a:spLocks noGrp="1"/>
          </p:cNvSpPr>
          <p:nvPr>
            <p:ph type="sldNum" sz="quarter" idx="12"/>
          </p:nvPr>
        </p:nvSpPr>
        <p:spPr/>
        <p:txBody>
          <a:bodyPr/>
          <a:lstStyle>
            <a:lvl1pPr>
              <a:defRPr/>
            </a:lvl1pPr>
          </a:lstStyle>
          <a:p>
            <a:fld id="{7A6F7B9C-31CC-8E4F-8970-8273DE1F08A9}" type="slidenum">
              <a:rPr lang="en-US" altLang="en-US"/>
              <a:pPr/>
              <a:t>‹#›</a:t>
            </a:fld>
            <a:endParaRPr lang="en-US" altLang="en-US"/>
          </a:p>
        </p:txBody>
      </p:sp>
    </p:spTree>
    <p:extLst>
      <p:ext uri="{BB962C8B-B14F-4D97-AF65-F5344CB8AC3E}">
        <p14:creationId xmlns:p14="http://schemas.microsoft.com/office/powerpoint/2010/main" val="73651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9B44-5CD7-E444-BB92-49074BE0203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E640D-C8AC-6849-B74C-2D526CC32A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50DD7E-1A52-0142-9825-9F2F9217DDF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32089B-2A3F-C74E-BA38-F86EB74DC3A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3E42BF-C798-1B42-8C88-CE95196AB75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AD4DA-67A1-6248-A1E1-47E3FBF5AD9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1D17398-1014-1F45-8151-8D92E371572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2260F44-315A-7242-88DD-578ABFE17C93}"/>
              </a:ext>
            </a:extLst>
          </p:cNvPr>
          <p:cNvSpPr>
            <a:spLocks noGrp="1"/>
          </p:cNvSpPr>
          <p:nvPr>
            <p:ph type="sldNum" sz="quarter" idx="12"/>
          </p:nvPr>
        </p:nvSpPr>
        <p:spPr/>
        <p:txBody>
          <a:bodyPr/>
          <a:lstStyle>
            <a:lvl1pPr>
              <a:defRPr/>
            </a:lvl1pPr>
          </a:lstStyle>
          <a:p>
            <a:fld id="{5713CA58-3960-F54E-9DA6-CD8AA8377AF1}" type="slidenum">
              <a:rPr lang="en-US" altLang="en-US"/>
              <a:pPr/>
              <a:t>‹#›</a:t>
            </a:fld>
            <a:endParaRPr lang="en-US" altLang="en-US"/>
          </a:p>
        </p:txBody>
      </p:sp>
    </p:spTree>
    <p:extLst>
      <p:ext uri="{BB962C8B-B14F-4D97-AF65-F5344CB8AC3E}">
        <p14:creationId xmlns:p14="http://schemas.microsoft.com/office/powerpoint/2010/main" val="212807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BFD1-3CEE-9F4F-AF3D-CA5C9989B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285581-F79D-CD47-8D75-84272A7FA62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84AC352-4374-3F4A-9056-548F19EC15C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DDEA2AC-C43C-4E49-86AD-30DF48D400FE}"/>
              </a:ext>
            </a:extLst>
          </p:cNvPr>
          <p:cNvSpPr>
            <a:spLocks noGrp="1"/>
          </p:cNvSpPr>
          <p:nvPr>
            <p:ph type="sldNum" sz="quarter" idx="12"/>
          </p:nvPr>
        </p:nvSpPr>
        <p:spPr/>
        <p:txBody>
          <a:bodyPr/>
          <a:lstStyle>
            <a:lvl1pPr>
              <a:defRPr/>
            </a:lvl1pPr>
          </a:lstStyle>
          <a:p>
            <a:fld id="{5F2C4636-D705-2A4A-BCB2-39B956EEBD40}" type="slidenum">
              <a:rPr lang="en-US" altLang="en-US"/>
              <a:pPr/>
              <a:t>‹#›</a:t>
            </a:fld>
            <a:endParaRPr lang="en-US" altLang="en-US"/>
          </a:p>
        </p:txBody>
      </p:sp>
    </p:spTree>
    <p:extLst>
      <p:ext uri="{BB962C8B-B14F-4D97-AF65-F5344CB8AC3E}">
        <p14:creationId xmlns:p14="http://schemas.microsoft.com/office/powerpoint/2010/main" val="298092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5742B-08E8-9448-8D62-1980A7CC46E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070E5BC-9795-5742-BCD0-FBC3B51B8C6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EA8B647-6C4D-0745-9A24-B33A60C7AAA0}"/>
              </a:ext>
            </a:extLst>
          </p:cNvPr>
          <p:cNvSpPr>
            <a:spLocks noGrp="1"/>
          </p:cNvSpPr>
          <p:nvPr>
            <p:ph type="sldNum" sz="quarter" idx="12"/>
          </p:nvPr>
        </p:nvSpPr>
        <p:spPr/>
        <p:txBody>
          <a:bodyPr/>
          <a:lstStyle>
            <a:lvl1pPr>
              <a:defRPr/>
            </a:lvl1pPr>
          </a:lstStyle>
          <a:p>
            <a:fld id="{0B432008-C76C-AD41-9DEE-7A213E43DE1E}" type="slidenum">
              <a:rPr lang="en-US" altLang="en-US"/>
              <a:pPr/>
              <a:t>‹#›</a:t>
            </a:fld>
            <a:endParaRPr lang="en-US" altLang="en-US"/>
          </a:p>
        </p:txBody>
      </p:sp>
    </p:spTree>
    <p:extLst>
      <p:ext uri="{BB962C8B-B14F-4D97-AF65-F5344CB8AC3E}">
        <p14:creationId xmlns:p14="http://schemas.microsoft.com/office/powerpoint/2010/main" val="43948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E71B-A1D6-6645-9DBC-48284EDDBA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F09199-9A7E-404B-8785-97027F37EF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80602-8C94-A14C-8181-8923EE9224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5E08D7-4E60-0546-9964-C679D18825B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B9FDB91-D8FF-2F4C-87E4-6F3E4434D4B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5C05833-5F0D-C443-A11D-B0ECD1A2D1BB}"/>
              </a:ext>
            </a:extLst>
          </p:cNvPr>
          <p:cNvSpPr>
            <a:spLocks noGrp="1"/>
          </p:cNvSpPr>
          <p:nvPr>
            <p:ph type="sldNum" sz="quarter" idx="12"/>
          </p:nvPr>
        </p:nvSpPr>
        <p:spPr/>
        <p:txBody>
          <a:bodyPr/>
          <a:lstStyle>
            <a:lvl1pPr>
              <a:defRPr/>
            </a:lvl1pPr>
          </a:lstStyle>
          <a:p>
            <a:fld id="{3645CFF0-56B8-A344-9529-8D68DF95340F}" type="slidenum">
              <a:rPr lang="en-US" altLang="en-US"/>
              <a:pPr/>
              <a:t>‹#›</a:t>
            </a:fld>
            <a:endParaRPr lang="en-US" altLang="en-US"/>
          </a:p>
        </p:txBody>
      </p:sp>
    </p:spTree>
    <p:extLst>
      <p:ext uri="{BB962C8B-B14F-4D97-AF65-F5344CB8AC3E}">
        <p14:creationId xmlns:p14="http://schemas.microsoft.com/office/powerpoint/2010/main" val="184100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22F9-086C-A34C-BA60-9DE19A9C163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CA56C-4CEA-1245-9432-335233BBF85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8325FB-D46D-6B45-833C-84F2D1FCD71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53C8ED-6BE1-F149-9216-7E38845E417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4F13103-3FCF-854B-9B8F-973A17D232D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6A318AF-7EBD-8445-AF97-7B1C4F4027F6}"/>
              </a:ext>
            </a:extLst>
          </p:cNvPr>
          <p:cNvSpPr>
            <a:spLocks noGrp="1"/>
          </p:cNvSpPr>
          <p:nvPr>
            <p:ph type="sldNum" sz="quarter" idx="12"/>
          </p:nvPr>
        </p:nvSpPr>
        <p:spPr/>
        <p:txBody>
          <a:bodyPr/>
          <a:lstStyle>
            <a:lvl1pPr>
              <a:defRPr/>
            </a:lvl1pPr>
          </a:lstStyle>
          <a:p>
            <a:fld id="{A7A4350E-1A17-9242-B475-185F5A713125}" type="slidenum">
              <a:rPr lang="en-US" altLang="en-US"/>
              <a:pPr/>
              <a:t>‹#›</a:t>
            </a:fld>
            <a:endParaRPr lang="en-US" altLang="en-US"/>
          </a:p>
        </p:txBody>
      </p:sp>
    </p:spTree>
    <p:extLst>
      <p:ext uri="{BB962C8B-B14F-4D97-AF65-F5344CB8AC3E}">
        <p14:creationId xmlns:p14="http://schemas.microsoft.com/office/powerpoint/2010/main" val="11936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FD384A-3B57-6D45-8425-919DCC13F3D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098EF5-2024-1C4F-B4BC-861021F892B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2CDC31-785A-434C-A3FB-73F8C3DCEF7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9D8E9D00-437D-8340-9F05-FA7BAA60B2F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81DC729F-EB06-FA49-9773-E91A4D0D74D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52E4F1-7C4E-E44B-92DB-20B34B0E9F1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EA479B8F-9049-EC4E-AE81-13299CCA5379}"/>
              </a:ext>
            </a:extLst>
          </p:cNvPr>
          <p:cNvSpPr>
            <a:spLocks noGrp="1" noChangeArrowheads="1"/>
          </p:cNvSpPr>
          <p:nvPr>
            <p:ph type="subTitle" idx="1"/>
          </p:nvPr>
        </p:nvSpPr>
        <p:spPr>
          <a:xfrm>
            <a:off x="1371600" y="3886200"/>
            <a:ext cx="6400800" cy="1752600"/>
          </a:xfrm>
        </p:spPr>
        <p:txBody>
          <a:bodyPr/>
          <a:lstStyle/>
          <a:p>
            <a:endParaRPr lang="en-US" altLang="en-US" sz="3200"/>
          </a:p>
        </p:txBody>
      </p:sp>
      <p:sp>
        <p:nvSpPr>
          <p:cNvPr id="2053" name="Rectangle 5">
            <a:extLst>
              <a:ext uri="{FF2B5EF4-FFF2-40B4-BE49-F238E27FC236}">
                <a16:creationId xmlns:a16="http://schemas.microsoft.com/office/drawing/2014/main" id="{2F942C87-950C-2347-985D-FBE7F59364F4}"/>
              </a:ext>
            </a:extLst>
          </p:cNvPr>
          <p:cNvSpPr>
            <a:spLocks noGrp="1" noChangeArrowheads="1"/>
          </p:cNvSpPr>
          <p:nvPr>
            <p:ph type="ctrTitle"/>
          </p:nvPr>
        </p:nvSpPr>
        <p:spPr>
          <a:xfrm>
            <a:off x="685800" y="2130425"/>
            <a:ext cx="7772400" cy="1470025"/>
          </a:xfrm>
        </p:spPr>
        <p:txBody>
          <a:bodyPr anchor="ctr"/>
          <a:lstStyle/>
          <a:p>
            <a:endParaRPr lang="en-US" altLang="en-US" sz="4400"/>
          </a:p>
        </p:txBody>
      </p:sp>
      <p:pic>
        <p:nvPicPr>
          <p:cNvPr id="2054" name="Picture 6" descr="Phoebe1">
            <a:extLst>
              <a:ext uri="{FF2B5EF4-FFF2-40B4-BE49-F238E27FC236}">
                <a16:creationId xmlns:a16="http://schemas.microsoft.com/office/drawing/2014/main" id="{636F762B-9520-D34C-BFDC-62E0B2F19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21058216-24AC-E148-BDD4-EBBEC845A9C4}"/>
              </a:ext>
            </a:extLst>
          </p:cNvPr>
          <p:cNvSpPr txBox="1">
            <a:spLocks noChangeArrowheads="1"/>
          </p:cNvSpPr>
          <p:nvPr/>
        </p:nvSpPr>
        <p:spPr bwMode="auto">
          <a:xfrm>
            <a:off x="4953000" y="19050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A Helper,</a:t>
            </a:r>
            <a:br>
              <a:rPr lang="en-US" altLang="en-US" sz="3000">
                <a:solidFill>
                  <a:srgbClr val="FFFFFF"/>
                </a:solidFill>
                <a:latin typeface="Trajan Pro" pitchFamily="18" charset="0"/>
              </a:rPr>
            </a:br>
            <a:r>
              <a:rPr lang="en-US" altLang="en-US" sz="3000">
                <a:solidFill>
                  <a:srgbClr val="FFFFFF"/>
                </a:solidFill>
                <a:latin typeface="Trajan Pro" pitchFamily="18" charset="0"/>
              </a:rPr>
              <a:t>A Protector</a:t>
            </a:r>
            <a:endParaRPr lang="en-US" altLang="en-US"/>
          </a:p>
        </p:txBody>
      </p:sp>
      <p:sp>
        <p:nvSpPr>
          <p:cNvPr id="2056" name="Text Box 8">
            <a:extLst>
              <a:ext uri="{FF2B5EF4-FFF2-40B4-BE49-F238E27FC236}">
                <a16:creationId xmlns:a16="http://schemas.microsoft.com/office/drawing/2014/main" id="{F798E5E9-9A76-A548-A556-2609351EB731}"/>
              </a:ext>
            </a:extLst>
          </p:cNvPr>
          <p:cNvSpPr txBox="1">
            <a:spLocks noChangeArrowheads="1"/>
          </p:cNvSpPr>
          <p:nvPr/>
        </p:nvSpPr>
        <p:spPr bwMode="auto">
          <a:xfrm>
            <a:off x="4876800" y="276225"/>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Phoebe</a:t>
            </a:r>
            <a:br>
              <a:rPr lang="en-US" altLang="en-US">
                <a:solidFill>
                  <a:srgbClr val="FFFFFF"/>
                </a:solidFill>
                <a:latin typeface="Trajan Pro" pitchFamily="18" charset="0"/>
              </a:rPr>
            </a:br>
            <a:r>
              <a:rPr lang="en-US" altLang="en-US">
                <a:solidFill>
                  <a:srgbClr val="FFFFFF"/>
                </a:solidFill>
                <a:latin typeface="Trajan Pro" pitchFamily="18" charset="0"/>
              </a:rPr>
              <a:t> and me</a:t>
            </a:r>
            <a:endParaRPr lang="en-US" altLang="en-US"/>
          </a:p>
        </p:txBody>
      </p:sp>
      <p:grpSp>
        <p:nvGrpSpPr>
          <p:cNvPr id="2057" name="Group 9">
            <a:extLst>
              <a:ext uri="{FF2B5EF4-FFF2-40B4-BE49-F238E27FC236}">
                <a16:creationId xmlns:a16="http://schemas.microsoft.com/office/drawing/2014/main" id="{42502159-9EAE-0649-8C0E-238034A7288C}"/>
              </a:ext>
            </a:extLst>
          </p:cNvPr>
          <p:cNvGrpSpPr>
            <a:grpSpLocks/>
          </p:cNvGrpSpPr>
          <p:nvPr/>
        </p:nvGrpSpPr>
        <p:grpSpPr bwMode="auto">
          <a:xfrm>
            <a:off x="7772400" y="5486400"/>
            <a:ext cx="1266825" cy="1038225"/>
            <a:chOff x="13890" y="9555"/>
            <a:chExt cx="1875" cy="1634"/>
          </a:xfrm>
        </p:grpSpPr>
        <p:sp>
          <p:nvSpPr>
            <p:cNvPr id="2058" name="Text Box 10">
              <a:extLst>
                <a:ext uri="{FF2B5EF4-FFF2-40B4-BE49-F238E27FC236}">
                  <a16:creationId xmlns:a16="http://schemas.microsoft.com/office/drawing/2014/main" id="{CDC37F05-1E72-4349-9EAD-C637EF5B36D6}"/>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9</a:t>
              </a:r>
              <a:endParaRPr lang="en-US" altLang="en-US"/>
            </a:p>
          </p:txBody>
        </p:sp>
        <p:sp>
          <p:nvSpPr>
            <p:cNvPr id="2059" name="Text Box 11">
              <a:extLst>
                <a:ext uri="{FF2B5EF4-FFF2-40B4-BE49-F238E27FC236}">
                  <a16:creationId xmlns:a16="http://schemas.microsoft.com/office/drawing/2014/main" id="{3E81E3D8-260B-004A-AA4B-C3E612957E5F}"/>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61" name="Text Box 13">
            <a:extLst>
              <a:ext uri="{FF2B5EF4-FFF2-40B4-BE49-F238E27FC236}">
                <a16:creationId xmlns:a16="http://schemas.microsoft.com/office/drawing/2014/main" id="{5CA7221E-80D9-CE44-B8CF-1A21B0FB0F5A}"/>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950255_25976331">
            <a:extLst>
              <a:ext uri="{FF2B5EF4-FFF2-40B4-BE49-F238E27FC236}">
                <a16:creationId xmlns:a16="http://schemas.microsoft.com/office/drawing/2014/main" id="{F9B57808-BB7B-0B4E-A3AF-22B541C2C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6324600" y="990600"/>
            <a:ext cx="2819400" cy="2439988"/>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E6FEC2CE-F091-7449-927F-7799E9BCA4AA}"/>
              </a:ext>
            </a:extLst>
          </p:cNvPr>
          <p:cNvSpPr>
            <a:spLocks noGrp="1" noChangeArrowheads="1"/>
          </p:cNvSpPr>
          <p:nvPr>
            <p:ph type="body" idx="1"/>
          </p:nvPr>
        </p:nvSpPr>
        <p:spPr>
          <a:xfrm>
            <a:off x="457200" y="1371600"/>
            <a:ext cx="6934200" cy="4525963"/>
          </a:xfrm>
        </p:spPr>
        <p:txBody>
          <a:bodyPr/>
          <a:lstStyle/>
          <a:p>
            <a:pPr marL="533400" indent="-533400">
              <a:lnSpc>
                <a:spcPct val="80000"/>
              </a:lnSpc>
              <a:buFontTx/>
              <a:buNone/>
            </a:pPr>
            <a:r>
              <a:rPr lang="en-US" altLang="en-US" sz="2800">
                <a:solidFill>
                  <a:srgbClr val="663300"/>
                </a:solidFill>
                <a:latin typeface="Gill Sans MT" panose="020B0502020104020203" pitchFamily="34" charset="77"/>
              </a:rPr>
              <a:t>   </a:t>
            </a:r>
            <a:r>
              <a:rPr lang="en-US" altLang="en-US" b="1" u="sng">
                <a:solidFill>
                  <a:srgbClr val="663300"/>
                </a:solidFill>
                <a:latin typeface="Gill Sans MT" panose="020B0502020104020203" pitchFamily="34" charset="77"/>
              </a:rPr>
              <a:t>Questions for Discussion</a:t>
            </a:r>
          </a:p>
          <a:p>
            <a:pPr marL="533400" indent="-533400">
              <a:lnSpc>
                <a:spcPct val="40000"/>
              </a:lnSpc>
              <a:buFontTx/>
              <a:buNone/>
            </a:pPr>
            <a:endParaRPr lang="en-US" altLang="en-US" b="1" u="sng">
              <a:solidFill>
                <a:srgbClr val="663300"/>
              </a:solidFill>
              <a:latin typeface="Gill Sans MT" panose="020B0502020104020203" pitchFamily="34" charset="77"/>
            </a:endParaRPr>
          </a:p>
          <a:p>
            <a:pPr marL="533400" indent="-533400">
              <a:lnSpc>
                <a:spcPct val="80000"/>
              </a:lnSpc>
              <a:buFontTx/>
              <a:buAutoNum type="arabicPeriod"/>
            </a:pPr>
            <a:r>
              <a:rPr lang="en-US" altLang="en-US" sz="2800">
                <a:latin typeface="Gill Sans MT" panose="020B0502020104020203" pitchFamily="34" charset="77"/>
              </a:rPr>
              <a:t>Is it possible for everyone to become a helper or protector? Or is this a gift that some have, whereas someone else may have other gifts?</a:t>
            </a:r>
          </a:p>
          <a:p>
            <a:pPr marL="533400" indent="-533400">
              <a:lnSpc>
                <a:spcPct val="80000"/>
              </a:lnSpc>
              <a:buFontTx/>
              <a:buNone/>
            </a:pPr>
            <a:endParaRPr lang="en-US" altLang="en-US" sz="2800">
              <a:latin typeface="Gill Sans MT" panose="020B0502020104020203" pitchFamily="34" charset="77"/>
            </a:endParaRPr>
          </a:p>
          <a:p>
            <a:pPr marL="533400" indent="-533400">
              <a:lnSpc>
                <a:spcPct val="80000"/>
              </a:lnSpc>
              <a:buFontTx/>
              <a:buNone/>
            </a:pPr>
            <a:r>
              <a:rPr lang="en-US" altLang="en-US" sz="2800">
                <a:latin typeface="Gill Sans MT" panose="020B0502020104020203" pitchFamily="34" charset="77"/>
              </a:rPr>
              <a:t>2.   The literal translation of the word servant is “deacon.” This suggests that Phoebe held an office in the church. How does this relate to other passages by Paul which some say mean that women should hold no church office, or only minor positions?</a:t>
            </a:r>
          </a:p>
        </p:txBody>
      </p:sp>
      <p:pic>
        <p:nvPicPr>
          <p:cNvPr id="10244" name="Picture 4" descr="Phoebe2">
            <a:extLst>
              <a:ext uri="{FF2B5EF4-FFF2-40B4-BE49-F238E27FC236}">
                <a16:creationId xmlns:a16="http://schemas.microsoft.com/office/drawing/2014/main" id="{1E8BE48C-C1D2-A143-95A6-5C268A112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075CB1DD-FBF7-524F-9231-74D9F9CEFBE5}"/>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0513735F-F98F-6945-98C7-7CCEBBE24CEC}"/>
              </a:ext>
            </a:extLst>
          </p:cNvPr>
          <p:cNvSpPr>
            <a:spLocks noGrp="1" noChangeArrowheads="1"/>
          </p:cNvSpPr>
          <p:nvPr>
            <p:ph type="body" idx="1"/>
          </p:nvPr>
        </p:nvSpPr>
        <p:spPr>
          <a:xfrm>
            <a:off x="381000" y="1295400"/>
            <a:ext cx="8229600" cy="5257800"/>
          </a:xfrm>
        </p:spPr>
        <p:txBody>
          <a:bodyPr/>
          <a:lstStyle/>
          <a:p>
            <a:pPr>
              <a:lnSpc>
                <a:spcPct val="90000"/>
              </a:lnSpc>
              <a:buFontTx/>
              <a:buNone/>
            </a:pPr>
            <a:r>
              <a:rPr lang="en-US" altLang="en-US" sz="2800">
                <a:latin typeface="Gill Sans MT" panose="020B0502020104020203" pitchFamily="34" charset="77"/>
              </a:rPr>
              <a:t>     </a:t>
            </a:r>
            <a:r>
              <a:rPr lang="en-US" altLang="en-US" b="1" u="sng">
                <a:solidFill>
                  <a:srgbClr val="663300"/>
                </a:solidFill>
                <a:latin typeface="Gill Sans MT" panose="020B0502020104020203" pitchFamily="34" charset="77"/>
              </a:rPr>
              <a:t>Words of Wisdom</a:t>
            </a:r>
          </a:p>
          <a:p>
            <a:pPr>
              <a:lnSpc>
                <a:spcPct val="50000"/>
              </a:lnSpc>
              <a:buFontTx/>
              <a:buNone/>
            </a:pPr>
            <a:r>
              <a:rPr lang="en-US" altLang="en-US" b="1" u="sng">
                <a:solidFill>
                  <a:srgbClr val="663300"/>
                </a:solidFill>
                <a:latin typeface="Gill Sans MT" panose="020B0502020104020203" pitchFamily="34" charset="77"/>
              </a:rPr>
              <a:t> </a:t>
            </a:r>
          </a:p>
          <a:p>
            <a:pPr>
              <a:lnSpc>
                <a:spcPct val="90000"/>
              </a:lnSpc>
              <a:buFontTx/>
              <a:buNone/>
            </a:pPr>
            <a:r>
              <a:rPr lang="en-US" altLang="en-US" sz="2800">
                <a:latin typeface="Gill Sans MT" panose="020B0502020104020203" pitchFamily="34" charset="77"/>
              </a:rPr>
              <a:t>   In Matthew 25:35-40, Jesus told His disciples that when they visited those in prison, fed the hungry, and clothed the naked, it was as if they had done it for Him. In verse 34 He gives the promise that those who have served Him in this way will be granted a place in heaven with Him. What a blessed promise Jesus made to all who follow Him. When we do His will by caring for the weak, the neglected, the outcasts who need our help, He is pleased and will welcome us home with Him.</a:t>
            </a:r>
          </a:p>
        </p:txBody>
      </p:sp>
      <p:pic>
        <p:nvPicPr>
          <p:cNvPr id="11268" name="Picture 4" descr="Phoebe2">
            <a:extLst>
              <a:ext uri="{FF2B5EF4-FFF2-40B4-BE49-F238E27FC236}">
                <a16:creationId xmlns:a16="http://schemas.microsoft.com/office/drawing/2014/main" id="{D04B0DB7-C595-3244-A8B6-14891087A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E1495E4D-C043-C44A-800F-C350B95FF6C7}"/>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C457D4F4-8B21-9148-8042-49B947B2DB14}"/>
              </a:ext>
            </a:extLst>
          </p:cNvPr>
          <p:cNvSpPr>
            <a:spLocks noGrp="1" noChangeArrowheads="1"/>
          </p:cNvSpPr>
          <p:nvPr>
            <p:ph type="body" idx="1"/>
          </p:nvPr>
        </p:nvSpPr>
        <p:spPr>
          <a:xfrm>
            <a:off x="457200" y="1295400"/>
            <a:ext cx="8229600" cy="4525963"/>
          </a:xfrm>
        </p:spPr>
        <p:txBody>
          <a:bodyPr/>
          <a:lstStyle/>
          <a:p>
            <a:pPr algn="ctr">
              <a:buFontTx/>
              <a:buNone/>
            </a:pPr>
            <a:r>
              <a:rPr lang="en-US" altLang="en-US" sz="4000" b="1">
                <a:solidFill>
                  <a:srgbClr val="663300"/>
                </a:solidFill>
                <a:latin typeface="Edwardian Script ITC" panose="030303020407070D0804" pitchFamily="66" charset="77"/>
              </a:rPr>
              <a:t>My Prayer for Today</a:t>
            </a:r>
          </a:p>
          <a:p>
            <a:pPr algn="ctr">
              <a:buFontTx/>
              <a:buNone/>
            </a:pPr>
            <a:endParaRPr lang="en-US" altLang="en-US" sz="1400" b="1">
              <a:solidFill>
                <a:srgbClr val="663300"/>
              </a:solidFill>
              <a:latin typeface="Edwardian Script ITC" panose="030303020407070D0804" pitchFamily="66" charset="77"/>
            </a:endParaRPr>
          </a:p>
          <a:p>
            <a:pPr algn="ctr">
              <a:lnSpc>
                <a:spcPct val="110000"/>
              </a:lnSpc>
              <a:buFontTx/>
              <a:buNone/>
            </a:pPr>
            <a:r>
              <a:rPr lang="en-US" altLang="en-US" sz="2800">
                <a:latin typeface="Gill Sans MT" panose="020B0502020104020203" pitchFamily="34" charset="77"/>
              </a:rPr>
              <a:t>Our loving God, thank You for the story of Phoebe. May I also be a helper and an assistant to both my fellow believers and those who are forgotten and needy, as I strive to do Your will and tell the world of Your love for each of us.</a:t>
            </a:r>
          </a:p>
        </p:txBody>
      </p:sp>
      <p:pic>
        <p:nvPicPr>
          <p:cNvPr id="12292" name="Picture 4" descr="Phoebe2">
            <a:extLst>
              <a:ext uri="{FF2B5EF4-FFF2-40B4-BE49-F238E27FC236}">
                <a16:creationId xmlns:a16="http://schemas.microsoft.com/office/drawing/2014/main" id="{168603F4-F6F1-6149-BF02-D09599F0C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E5072947-68F7-604E-93DA-5E04517DEFB2}"/>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38F42F45-497F-3441-AD87-7E94F561F51A}"/>
              </a:ext>
            </a:extLst>
          </p:cNvPr>
          <p:cNvSpPr>
            <a:spLocks noGrp="1" noChangeArrowheads="1"/>
          </p:cNvSpPr>
          <p:nvPr>
            <p:ph type="body" idx="1"/>
          </p:nvPr>
        </p:nvSpPr>
        <p:spPr>
          <a:xfrm>
            <a:off x="457200" y="1143000"/>
            <a:ext cx="8229600" cy="5715000"/>
          </a:xfrm>
        </p:spPr>
        <p:txBody>
          <a:bodyPr/>
          <a:lstStyle/>
          <a:p>
            <a:pPr algn="ctr">
              <a:buFontTx/>
              <a:buNone/>
            </a:pPr>
            <a:r>
              <a:rPr lang="en-US" altLang="en-US" sz="4000" b="1">
                <a:solidFill>
                  <a:srgbClr val="663300"/>
                </a:solidFill>
                <a:latin typeface="Edwardian Script ITC" panose="030303020407070D0804" pitchFamily="66" charset="77"/>
              </a:rPr>
              <a:t>Sharing</a:t>
            </a:r>
          </a:p>
          <a:p>
            <a:pPr algn="ctr">
              <a:buFontTx/>
              <a:buNone/>
            </a:pPr>
            <a:r>
              <a:rPr lang="en-US" altLang="en-US" sz="2800">
                <a:latin typeface="Gill Sans MT" panose="020B0502020104020203" pitchFamily="34" charset="77"/>
              </a:rPr>
              <a:t>We too may emulate Phoebe as we become trustworthy, faithful individuals who demonstrate the gospel to our friends, families, and community. Following her example, we may also serve faithfully in church office.</a:t>
            </a:r>
          </a:p>
          <a:p>
            <a:pPr algn="ctr">
              <a:buFontTx/>
              <a:buNone/>
            </a:pPr>
            <a:r>
              <a:rPr lang="en-US" altLang="en-US" sz="2800">
                <a:latin typeface="Gill Sans MT" panose="020B0502020104020203" pitchFamily="34" charset="77"/>
              </a:rPr>
              <a:t>Does my church have a prison ministry? a community service outreach? literacy classes? a food bank? an after-school tutoring program? a “welcome baby” ministry? Which of these could we start? Which would best fill a community need?</a:t>
            </a:r>
          </a:p>
        </p:txBody>
      </p:sp>
      <p:pic>
        <p:nvPicPr>
          <p:cNvPr id="13316" name="Picture 4" descr="Phoebe2">
            <a:extLst>
              <a:ext uri="{FF2B5EF4-FFF2-40B4-BE49-F238E27FC236}">
                <a16:creationId xmlns:a16="http://schemas.microsoft.com/office/drawing/2014/main" id="{F8336F43-E427-4740-86EB-5AE258E33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7283AB2B-315A-3D40-8D74-7D8987CA467C}"/>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950255_25976331">
            <a:extLst>
              <a:ext uri="{FF2B5EF4-FFF2-40B4-BE49-F238E27FC236}">
                <a16:creationId xmlns:a16="http://schemas.microsoft.com/office/drawing/2014/main" id="{F1CEC789-7CFB-4C4E-944C-1B484DB55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5867400" y="990600"/>
            <a:ext cx="3276600" cy="283527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id="{BA2FFF7B-DDEB-DD4C-8EBD-0DEF7EBFF0C9}"/>
              </a:ext>
            </a:extLst>
          </p:cNvPr>
          <p:cNvSpPr>
            <a:spLocks noGrp="1" noChangeArrowheads="1"/>
          </p:cNvSpPr>
          <p:nvPr>
            <p:ph type="body" idx="1"/>
          </p:nvPr>
        </p:nvSpPr>
        <p:spPr>
          <a:xfrm>
            <a:off x="457200" y="1295400"/>
            <a:ext cx="5486400" cy="4525963"/>
          </a:xfrm>
        </p:spPr>
        <p:txBody>
          <a:bodyPr/>
          <a:lstStyle/>
          <a:p>
            <a:pPr>
              <a:lnSpc>
                <a:spcPct val="80000"/>
              </a:lnSpc>
              <a:buFontTx/>
              <a:buNone/>
            </a:pPr>
            <a:r>
              <a:rPr lang="en-US" altLang="en-US" sz="2800" b="1">
                <a:solidFill>
                  <a:srgbClr val="663300"/>
                </a:solidFill>
                <a:latin typeface="Gill Sans MT" panose="020B0502020104020203" pitchFamily="34" charset="77"/>
              </a:rPr>
              <a:t>   Introduction</a:t>
            </a:r>
          </a:p>
          <a:p>
            <a:pPr>
              <a:lnSpc>
                <a:spcPct val="80000"/>
              </a:lnSpc>
              <a:buFontTx/>
              <a:buNone/>
            </a:pPr>
            <a:endParaRPr lang="en-US" altLang="en-US" sz="2800" b="1">
              <a:solidFill>
                <a:srgbClr val="663300"/>
              </a:solidFill>
              <a:latin typeface="Gill Sans MT" panose="020B0502020104020203" pitchFamily="34" charset="77"/>
            </a:endParaRPr>
          </a:p>
          <a:p>
            <a:pPr>
              <a:lnSpc>
                <a:spcPct val="80000"/>
              </a:lnSpc>
              <a:buFontTx/>
              <a:buNone/>
            </a:pPr>
            <a:r>
              <a:rPr lang="en-US" altLang="en-US" sz="2800">
                <a:latin typeface="Gill Sans MT" panose="020B0502020104020203" pitchFamily="34" charset="77"/>
              </a:rPr>
              <a:t>    Not much is known about Phoebe; only two verses mention her. But even from these two verses we can glean much information.</a:t>
            </a:r>
          </a:p>
          <a:p>
            <a:pPr>
              <a:lnSpc>
                <a:spcPct val="30000"/>
              </a:lnSpc>
              <a:buFontTx/>
              <a:buNone/>
            </a:pPr>
            <a:r>
              <a:rPr lang="en-US" altLang="en-US" sz="2800">
                <a:latin typeface="Gill Sans MT" panose="020B0502020104020203" pitchFamily="34" charset="77"/>
              </a:rPr>
              <a:t>  </a:t>
            </a:r>
          </a:p>
          <a:p>
            <a:pPr>
              <a:lnSpc>
                <a:spcPct val="80000"/>
              </a:lnSpc>
              <a:buFontTx/>
              <a:buNone/>
            </a:pPr>
            <a:r>
              <a:rPr lang="en-US" altLang="en-US" sz="2800">
                <a:latin typeface="Gill Sans MT" panose="020B0502020104020203" pitchFamily="34" charset="77"/>
              </a:rPr>
              <a:t>   Phoebe was a sister in the early church. She lived in the port city of Cenchrea. Paul describes her as a “helper” and “servant.”</a:t>
            </a:r>
          </a:p>
        </p:txBody>
      </p:sp>
      <p:pic>
        <p:nvPicPr>
          <p:cNvPr id="3076" name="Picture 4" descr="Phoebe2">
            <a:extLst>
              <a:ext uri="{FF2B5EF4-FFF2-40B4-BE49-F238E27FC236}">
                <a16:creationId xmlns:a16="http://schemas.microsoft.com/office/drawing/2014/main" id="{FE5F52A4-A432-1F4E-92EB-69F6EB91619E}"/>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220200" cy="98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a:extLst>
              <a:ext uri="{FF2B5EF4-FFF2-40B4-BE49-F238E27FC236}">
                <a16:creationId xmlns:a16="http://schemas.microsoft.com/office/drawing/2014/main" id="{626BAB39-DE39-9E4D-88C2-8779F6436F4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400">
                <a:solidFill>
                  <a:srgbClr val="FFFFFF"/>
                </a:solidFill>
                <a:latin typeface="TrajanPro-Regular" charset="0"/>
              </a:rPr>
              <a:t>Her Name Means “Light of the World”</a:t>
            </a:r>
            <a:endParaRPr lang="en-US" altLang="en-US" sz="1200">
              <a:solidFill>
                <a:srgbClr val="000000"/>
              </a:solidFill>
              <a:latin typeface="TrajanPro-Regular" charset="0"/>
            </a:endParaRPr>
          </a:p>
          <a:p>
            <a:endParaRPr lang="en-US" altLang="en-US" sz="2000"/>
          </a:p>
        </p:txBody>
      </p:sp>
      <p:sp>
        <p:nvSpPr>
          <p:cNvPr id="3078" name="Rectangle 6">
            <a:extLst>
              <a:ext uri="{FF2B5EF4-FFF2-40B4-BE49-F238E27FC236}">
                <a16:creationId xmlns:a16="http://schemas.microsoft.com/office/drawing/2014/main" id="{C7622530-D5CE-9A48-A5D7-677CD3E176B9}"/>
              </a:ext>
            </a:extLst>
          </p:cNvPr>
          <p:cNvSpPr>
            <a:spLocks noChangeArrowheads="1"/>
          </p:cNvSpPr>
          <p:nvPr/>
        </p:nvSpPr>
        <p:spPr bwMode="auto">
          <a:xfrm>
            <a:off x="304800" y="571500"/>
            <a:ext cx="3235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1600" b="1">
                <a:solidFill>
                  <a:schemeClr val="bg1"/>
                </a:solidFill>
              </a:rPr>
              <a:t>Key Scripture:  </a:t>
            </a:r>
            <a:r>
              <a:rPr lang="pt-BR" altLang="en-US" sz="1600" b="1">
                <a:solidFill>
                  <a:schemeClr val="bg1"/>
                </a:solidFill>
              </a:rPr>
              <a:t>Romans 16:1, 2</a:t>
            </a:r>
            <a:r>
              <a:rPr lang="en-US" altLang="en-US" sz="1600" b="1">
                <a:solidFill>
                  <a:schemeClr val="bg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950255_25976331">
            <a:extLst>
              <a:ext uri="{FF2B5EF4-FFF2-40B4-BE49-F238E27FC236}">
                <a16:creationId xmlns:a16="http://schemas.microsoft.com/office/drawing/2014/main" id="{173C05FF-90E6-C646-BBA2-85823194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5867400" y="990600"/>
            <a:ext cx="3276600" cy="2835275"/>
          </a:xfrm>
          <a:prstGeom prst="rect">
            <a:avLst/>
          </a:prstGeom>
          <a:noFill/>
          <a:extLst>
            <a:ext uri="{909E8E84-426E-40DD-AFC4-6F175D3DCCD1}">
              <a14:hiddenFill xmlns:a14="http://schemas.microsoft.com/office/drawing/2010/main">
                <a:solidFill>
                  <a:srgbClr val="FFFFFF"/>
                </a:solidFill>
              </a14:hiddenFill>
            </a:ext>
          </a:extLst>
        </p:spPr>
      </p:pic>
      <p:sp>
        <p:nvSpPr>
          <p:cNvPr id="14339" name="Rectangle 3">
            <a:extLst>
              <a:ext uri="{FF2B5EF4-FFF2-40B4-BE49-F238E27FC236}">
                <a16:creationId xmlns:a16="http://schemas.microsoft.com/office/drawing/2014/main" id="{0A743216-0459-724E-A842-CAF840B166D2}"/>
              </a:ext>
            </a:extLst>
          </p:cNvPr>
          <p:cNvSpPr>
            <a:spLocks noGrp="1" noChangeArrowheads="1"/>
          </p:cNvSpPr>
          <p:nvPr>
            <p:ph type="body" idx="1"/>
          </p:nvPr>
        </p:nvSpPr>
        <p:spPr>
          <a:xfrm>
            <a:off x="381000" y="1371600"/>
            <a:ext cx="6248400" cy="4525963"/>
          </a:xfrm>
        </p:spPr>
        <p:txBody>
          <a:bodyPr/>
          <a:lstStyle/>
          <a:p>
            <a:pPr>
              <a:buFontTx/>
              <a:buNone/>
            </a:pPr>
            <a:r>
              <a:rPr lang="en-US" altLang="en-US" sz="2800">
                <a:latin typeface="Gill Sans MT" panose="020B0502020104020203" pitchFamily="34" charset="77"/>
              </a:rPr>
              <a:t>   The Greek word here translated servant is </a:t>
            </a:r>
            <a:r>
              <a:rPr lang="en-US" altLang="en-US" sz="2800" i="1">
                <a:latin typeface="Gill Sans MT" panose="020B0502020104020203" pitchFamily="34" charset="77"/>
              </a:rPr>
              <a:t>diakanos</a:t>
            </a:r>
            <a:r>
              <a:rPr lang="en-US" altLang="en-US" sz="2800">
                <a:latin typeface="Gill Sans MT" panose="020B0502020104020203" pitchFamily="34" charset="77"/>
              </a:rPr>
              <a:t>, meaning “deacon” (masculine gender). This suggests that a deacon could be a man or a woman. Obviously, Phoebe was a woman who was involved in her church and held a position of note. It is thought that Paul trusted her to take this letter, the book of Romans, to the church members in Rome.</a:t>
            </a:r>
          </a:p>
          <a:p>
            <a:pPr>
              <a:lnSpc>
                <a:spcPct val="80000"/>
              </a:lnSpc>
            </a:pPr>
            <a:endParaRPr lang="en-US" altLang="en-US" sz="2800">
              <a:latin typeface="Gill Sans MT" panose="020B0502020104020203" pitchFamily="34" charset="77"/>
            </a:endParaRPr>
          </a:p>
        </p:txBody>
      </p:sp>
      <p:pic>
        <p:nvPicPr>
          <p:cNvPr id="14341" name="Picture 5" descr="Phoebe2">
            <a:extLst>
              <a:ext uri="{FF2B5EF4-FFF2-40B4-BE49-F238E27FC236}">
                <a16:creationId xmlns:a16="http://schemas.microsoft.com/office/drawing/2014/main" id="{B5424B1A-A3BB-1946-9AEF-46DA1A8C4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E744685D-C692-BC40-AD83-CFADEDB51A5A}"/>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400">
                <a:solidFill>
                  <a:srgbClr val="FFFFFF"/>
                </a:solidFill>
                <a:latin typeface="TrajanPro-Regular" charset="0"/>
              </a:rPr>
              <a:t>Her Name Means “Light of the World”</a:t>
            </a:r>
            <a:endParaRPr lang="en-US" altLang="en-US" sz="1200">
              <a:solidFill>
                <a:srgbClr val="000000"/>
              </a:solidFill>
              <a:latin typeface="TrajanPro-Regular" charset="0"/>
            </a:endParaRPr>
          </a:p>
          <a:p>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950255_25976331">
            <a:extLst>
              <a:ext uri="{FF2B5EF4-FFF2-40B4-BE49-F238E27FC236}">
                <a16:creationId xmlns:a16="http://schemas.microsoft.com/office/drawing/2014/main" id="{97A9B599-B89D-9E44-931F-42CE15365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5867400" y="990600"/>
            <a:ext cx="3276600" cy="28352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Phoebe2">
            <a:extLst>
              <a:ext uri="{FF2B5EF4-FFF2-40B4-BE49-F238E27FC236}">
                <a16:creationId xmlns:a16="http://schemas.microsoft.com/office/drawing/2014/main" id="{9974A12C-68D4-F044-9C40-8D992A2817A4}"/>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220200" cy="98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Text Box 8">
            <a:extLst>
              <a:ext uri="{FF2B5EF4-FFF2-40B4-BE49-F238E27FC236}">
                <a16:creationId xmlns:a16="http://schemas.microsoft.com/office/drawing/2014/main" id="{0BE2E3FA-1DB0-BC48-AAC1-00C4379B73D2}"/>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400">
                <a:solidFill>
                  <a:srgbClr val="FFFFFF"/>
                </a:solidFill>
                <a:latin typeface="TrajanPro-Regular" charset="0"/>
              </a:rPr>
              <a:t>Her Name Means “Light of the World”</a:t>
            </a:r>
            <a:endParaRPr lang="en-US" altLang="en-US" sz="1200">
              <a:solidFill>
                <a:srgbClr val="000000"/>
              </a:solidFill>
              <a:latin typeface="TrajanPro-Regular" charset="0"/>
            </a:endParaRPr>
          </a:p>
          <a:p>
            <a:endParaRPr lang="en-US" altLang="en-US" sz="2000"/>
          </a:p>
        </p:txBody>
      </p:sp>
      <p:sp>
        <p:nvSpPr>
          <p:cNvPr id="4099" name="Rectangle 3">
            <a:extLst>
              <a:ext uri="{FF2B5EF4-FFF2-40B4-BE49-F238E27FC236}">
                <a16:creationId xmlns:a16="http://schemas.microsoft.com/office/drawing/2014/main" id="{16AEBCED-BF2F-0840-B245-06F219140B72}"/>
              </a:ext>
            </a:extLst>
          </p:cNvPr>
          <p:cNvSpPr>
            <a:spLocks noGrp="1" noChangeArrowheads="1"/>
          </p:cNvSpPr>
          <p:nvPr>
            <p:ph type="body" idx="1"/>
          </p:nvPr>
        </p:nvSpPr>
        <p:spPr>
          <a:xfrm>
            <a:off x="228600" y="1066800"/>
            <a:ext cx="6324600" cy="4525963"/>
          </a:xfrm>
        </p:spPr>
        <p:txBody>
          <a:bodyPr/>
          <a:lstStyle/>
          <a:p>
            <a:pPr>
              <a:buFontTx/>
              <a:buNone/>
            </a:pPr>
            <a:r>
              <a:rPr lang="en-US" altLang="en-US" sz="2800">
                <a:latin typeface="Gill Sans MT" panose="020B0502020104020203" pitchFamily="34" charset="77"/>
              </a:rPr>
              <a:t>   The word helper that Paul uses in verse 2 could also be translated “patron” or “benefactor,” which indicates that she was a woman of means, or wealth. We can infer that she was on a business trip to Rome, and Paul asked the brothers and sisters in Rome to help her in whatever way they could. Obviously Paul was quite impressed by Phoebe. Here was a woman who most likely had servants to meet her needs but was also willing to serve.</a:t>
            </a:r>
          </a:p>
        </p:txBody>
      </p:sp>
      <p:pic>
        <p:nvPicPr>
          <p:cNvPr id="4100" name="Picture 4" descr="Phoebe2">
            <a:extLst>
              <a:ext uri="{FF2B5EF4-FFF2-40B4-BE49-F238E27FC236}">
                <a16:creationId xmlns:a16="http://schemas.microsoft.com/office/drawing/2014/main" id="{B873C971-650C-0247-8FC6-E5FAE53F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4BD80A15-7936-644A-B35C-784C35771280}"/>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950255_25976331">
            <a:extLst>
              <a:ext uri="{FF2B5EF4-FFF2-40B4-BE49-F238E27FC236}">
                <a16:creationId xmlns:a16="http://schemas.microsoft.com/office/drawing/2014/main" id="{61FC3FAA-C3CF-CD4E-B2B2-2D8309870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5181600" y="3429000"/>
            <a:ext cx="39624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F93F5D25-289F-A646-B809-6DBB83D3F247}"/>
              </a:ext>
            </a:extLst>
          </p:cNvPr>
          <p:cNvSpPr>
            <a:spLocks noGrp="1" noChangeArrowheads="1"/>
          </p:cNvSpPr>
          <p:nvPr>
            <p:ph type="body" idx="1"/>
          </p:nvPr>
        </p:nvSpPr>
        <p:spPr>
          <a:xfrm>
            <a:off x="304800" y="1295400"/>
            <a:ext cx="8229600" cy="4525963"/>
          </a:xfrm>
        </p:spPr>
        <p:txBody>
          <a:bodyPr/>
          <a:lstStyle/>
          <a:p>
            <a:pPr>
              <a:buFontTx/>
              <a:buNone/>
            </a:pPr>
            <a:r>
              <a:rPr lang="en-US" altLang="en-US" b="1">
                <a:solidFill>
                  <a:srgbClr val="663300"/>
                </a:solidFill>
                <a:latin typeface="Gill Sans MT" panose="020B0502020104020203" pitchFamily="34" charset="77"/>
              </a:rPr>
              <a:t>    </a:t>
            </a:r>
            <a:r>
              <a:rPr lang="en-US" altLang="en-US" b="1" u="sng">
                <a:solidFill>
                  <a:srgbClr val="663300"/>
                </a:solidFill>
                <a:latin typeface="Gill Sans MT" panose="020B0502020104020203" pitchFamily="34" charset="77"/>
              </a:rPr>
              <a:t>Discover</a:t>
            </a:r>
          </a:p>
          <a:p>
            <a:pPr>
              <a:lnSpc>
                <a:spcPct val="30000"/>
              </a:lnSpc>
              <a:buFontTx/>
              <a:buNone/>
            </a:pPr>
            <a:r>
              <a:rPr lang="en-US" altLang="en-US" b="1">
                <a:solidFill>
                  <a:srgbClr val="663300"/>
                </a:solidFill>
                <a:latin typeface="Gill Sans MT" panose="020B0502020104020203" pitchFamily="34" charset="77"/>
              </a:rPr>
              <a:t> </a:t>
            </a:r>
          </a:p>
          <a:p>
            <a:pPr>
              <a:buFontTx/>
              <a:buNone/>
            </a:pPr>
            <a:r>
              <a:rPr lang="en-US" altLang="en-US" sz="2800">
                <a:latin typeface="Gill Sans MT" panose="020B0502020104020203" pitchFamily="34" charset="77"/>
              </a:rPr>
              <a:t>    * Her Importance</a:t>
            </a:r>
          </a:p>
          <a:p>
            <a:pPr>
              <a:buFontTx/>
              <a:buNone/>
            </a:pPr>
            <a:r>
              <a:rPr lang="en-US" altLang="en-US" sz="2800">
                <a:latin typeface="Gill Sans MT" panose="020B0502020104020203" pitchFamily="34" charset="77"/>
              </a:rPr>
              <a:t>    * The Warmth of Her Character</a:t>
            </a:r>
          </a:p>
          <a:p>
            <a:pPr>
              <a:buFontTx/>
              <a:buNone/>
            </a:pPr>
            <a:r>
              <a:rPr lang="en-US" altLang="en-US" sz="2800">
                <a:latin typeface="Gill Sans MT" panose="020B0502020104020203" pitchFamily="34" charset="77"/>
              </a:rPr>
              <a:t>    * Her Role as a Servant of Christ</a:t>
            </a:r>
          </a:p>
        </p:txBody>
      </p:sp>
      <p:pic>
        <p:nvPicPr>
          <p:cNvPr id="5124" name="Picture 4" descr="Phoebe2">
            <a:extLst>
              <a:ext uri="{FF2B5EF4-FFF2-40B4-BE49-F238E27FC236}">
                <a16:creationId xmlns:a16="http://schemas.microsoft.com/office/drawing/2014/main" id="{7397E555-467E-C644-9AEE-EEBC22FA4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CDADAFB0-436C-A54D-924F-6994F15F12AB}"/>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pic>
        <p:nvPicPr>
          <p:cNvPr id="5127" name="Picture 7" descr="Phoebe2">
            <a:extLst>
              <a:ext uri="{FF2B5EF4-FFF2-40B4-BE49-F238E27FC236}">
                <a16:creationId xmlns:a16="http://schemas.microsoft.com/office/drawing/2014/main" id="{649D0565-D895-194D-9D3C-2CE9E214D506}"/>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98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a:extLst>
              <a:ext uri="{FF2B5EF4-FFF2-40B4-BE49-F238E27FC236}">
                <a16:creationId xmlns:a16="http://schemas.microsoft.com/office/drawing/2014/main" id="{92DB1016-CDEB-C74B-94E2-D7F6CE67929C}"/>
              </a:ext>
            </a:extLst>
          </p:cNvPr>
          <p:cNvSpPr txBox="1">
            <a:spLocks noChangeArrowheads="1"/>
          </p:cNvSpPr>
          <p:nvPr/>
        </p:nvSpPr>
        <p:spPr bwMode="auto">
          <a:xfrm>
            <a:off x="40100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400">
                <a:solidFill>
                  <a:srgbClr val="FFFFFF"/>
                </a:solidFill>
                <a:latin typeface="TrajanPro-Regular" charset="0"/>
              </a:rPr>
              <a:t>Her Name Means “Light of the World”</a:t>
            </a:r>
            <a:endParaRPr lang="en-US" altLang="en-US" sz="1200">
              <a:solidFill>
                <a:srgbClr val="000000"/>
              </a:solidFill>
              <a:latin typeface="TrajanPro-Regular" charset="0"/>
            </a:endParaRPr>
          </a:p>
          <a:p>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950255_25976331">
            <a:extLst>
              <a:ext uri="{FF2B5EF4-FFF2-40B4-BE49-F238E27FC236}">
                <a16:creationId xmlns:a16="http://schemas.microsoft.com/office/drawing/2014/main" id="{AC177AB7-C3CF-8646-9A38-15C7E12FE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6324600" y="4418013"/>
            <a:ext cx="2819400" cy="2439987"/>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0288EC9A-E561-AC48-9DF3-450E66490334}"/>
              </a:ext>
            </a:extLst>
          </p:cNvPr>
          <p:cNvSpPr>
            <a:spLocks noGrp="1" noChangeArrowheads="1"/>
          </p:cNvSpPr>
          <p:nvPr>
            <p:ph type="body" idx="1"/>
          </p:nvPr>
        </p:nvSpPr>
        <p:spPr>
          <a:xfrm>
            <a:off x="304800" y="1143000"/>
            <a:ext cx="7162800" cy="4525963"/>
          </a:xfrm>
        </p:spPr>
        <p:txBody>
          <a:bodyPr/>
          <a:lstStyle/>
          <a:p>
            <a:pPr marL="457200" indent="-457200">
              <a:lnSpc>
                <a:spcPct val="80000"/>
              </a:lnSpc>
              <a:buFontTx/>
              <a:buNone/>
            </a:pPr>
            <a:r>
              <a:rPr lang="en-US" altLang="en-US" sz="2800" b="1">
                <a:solidFill>
                  <a:srgbClr val="663300"/>
                </a:solidFill>
                <a:latin typeface="Gill Sans MT" panose="020B0502020104020203" pitchFamily="34" charset="77"/>
              </a:rPr>
              <a:t>   </a:t>
            </a:r>
            <a:r>
              <a:rPr lang="en-US" altLang="en-US" sz="2800" b="1" u="sng">
                <a:solidFill>
                  <a:srgbClr val="663300"/>
                </a:solidFill>
                <a:latin typeface="Gill Sans MT" panose="020B0502020104020203" pitchFamily="34" charset="77"/>
              </a:rPr>
              <a:t>Going Deeper</a:t>
            </a:r>
          </a:p>
          <a:p>
            <a:pPr marL="457200" indent="-457200">
              <a:lnSpc>
                <a:spcPct val="40000"/>
              </a:lnSpc>
              <a:buFontTx/>
              <a:buNone/>
            </a:pPr>
            <a:endParaRPr lang="en-US" altLang="en-US" sz="2800" b="1" u="sng">
              <a:solidFill>
                <a:srgbClr val="663300"/>
              </a:solidFill>
              <a:latin typeface="Gill Sans MT" panose="020B0502020104020203" pitchFamily="34" charset="77"/>
            </a:endParaRPr>
          </a:p>
          <a:p>
            <a:pPr marL="457200" indent="-457200">
              <a:lnSpc>
                <a:spcPct val="80000"/>
              </a:lnSpc>
              <a:buFontTx/>
              <a:buAutoNum type="arabicPeriod"/>
            </a:pPr>
            <a:r>
              <a:rPr lang="en-US" altLang="en-US" sz="2800">
                <a:latin typeface="Gill Sans MT" panose="020B0502020104020203" pitchFamily="34" charset="77"/>
              </a:rPr>
              <a:t>Paul commends Phoebe to the believers in Rome. How important is this commendation? </a:t>
            </a:r>
            <a:r>
              <a:rPr lang="en-US" altLang="en-US" sz="2400">
                <a:latin typeface="Gill Sans MT" panose="020B0502020104020203" pitchFamily="34" charset="77"/>
              </a:rPr>
              <a:t>(Romans 16:1)</a:t>
            </a:r>
          </a:p>
          <a:p>
            <a:pPr marL="457200" indent="-457200">
              <a:lnSpc>
                <a:spcPct val="50000"/>
              </a:lnSpc>
              <a:buFontTx/>
              <a:buNone/>
            </a:pPr>
            <a:endParaRPr lang="en-US" altLang="en-US" sz="2400">
              <a:latin typeface="Gill Sans MT" panose="020B0502020104020203" pitchFamily="34" charset="77"/>
            </a:endParaRPr>
          </a:p>
          <a:p>
            <a:pPr marL="457200" indent="-457200">
              <a:lnSpc>
                <a:spcPct val="80000"/>
              </a:lnSpc>
              <a:buFontTx/>
              <a:buNone/>
            </a:pPr>
            <a:r>
              <a:rPr lang="en-US" altLang="en-US" sz="2800">
                <a:latin typeface="Gill Sans MT" panose="020B0502020104020203" pitchFamily="34" charset="77"/>
              </a:rPr>
              <a:t>2. What does this reveal Paul’s attitude about her as a person of worth?</a:t>
            </a:r>
          </a:p>
          <a:p>
            <a:pPr marL="457200" indent="-457200">
              <a:lnSpc>
                <a:spcPct val="50000"/>
              </a:lnSpc>
              <a:buFontTx/>
              <a:buNone/>
            </a:pPr>
            <a:endParaRPr lang="en-US" altLang="en-US" sz="2800">
              <a:latin typeface="Gill Sans MT" panose="020B0502020104020203" pitchFamily="34" charset="77"/>
            </a:endParaRPr>
          </a:p>
          <a:p>
            <a:pPr marL="457200" indent="-457200">
              <a:lnSpc>
                <a:spcPct val="80000"/>
              </a:lnSpc>
              <a:buFontTx/>
              <a:buNone/>
            </a:pPr>
            <a:r>
              <a:rPr lang="en-US" altLang="en-US" sz="2800">
                <a:latin typeface="Gill Sans MT" panose="020B0502020104020203" pitchFamily="34" charset="77"/>
              </a:rPr>
              <a:t>3. Why do you think Paul refers to Phoebe as “our sister”?</a:t>
            </a:r>
          </a:p>
          <a:p>
            <a:pPr marL="457200" indent="-457200">
              <a:lnSpc>
                <a:spcPct val="80000"/>
              </a:lnSpc>
              <a:buFontTx/>
              <a:buNone/>
            </a:pPr>
            <a:endParaRPr lang="en-US" altLang="en-US" sz="2800">
              <a:latin typeface="Gill Sans MT" panose="020B0502020104020203" pitchFamily="34" charset="77"/>
            </a:endParaRPr>
          </a:p>
          <a:p>
            <a:pPr marL="457200" indent="-457200">
              <a:lnSpc>
                <a:spcPct val="80000"/>
              </a:lnSpc>
              <a:buFontTx/>
              <a:buNone/>
            </a:pPr>
            <a:r>
              <a:rPr lang="en-US" altLang="en-US" sz="2800">
                <a:latin typeface="Gill Sans MT" panose="020B0502020104020203" pitchFamily="34" charset="77"/>
              </a:rPr>
              <a:t>     </a:t>
            </a:r>
            <a:r>
              <a:rPr lang="en-US" altLang="en-US" sz="2400" b="1">
                <a:solidFill>
                  <a:srgbClr val="663300"/>
                </a:solidFill>
                <a:latin typeface="Gill Sans MT" panose="020B0502020104020203" pitchFamily="34" charset="77"/>
              </a:rPr>
              <a:t>Note</a:t>
            </a:r>
            <a:r>
              <a:rPr lang="en-US" altLang="en-US" sz="2400">
                <a:solidFill>
                  <a:srgbClr val="663300"/>
                </a:solidFill>
                <a:latin typeface="Gill Sans MT" panose="020B0502020104020203" pitchFamily="34" charset="77"/>
              </a:rPr>
              <a:t>: Today we also call our fellow Christians “sisters” and “brothers,” indicating that we all belong to the family of God.</a:t>
            </a:r>
          </a:p>
        </p:txBody>
      </p:sp>
      <p:pic>
        <p:nvPicPr>
          <p:cNvPr id="6148" name="Picture 4" descr="Phoebe2">
            <a:extLst>
              <a:ext uri="{FF2B5EF4-FFF2-40B4-BE49-F238E27FC236}">
                <a16:creationId xmlns:a16="http://schemas.microsoft.com/office/drawing/2014/main" id="{C312C9FF-7CFE-0D45-BDFD-04324B108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E8082B42-F120-A844-B269-B6E801E5A2F6}"/>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pic>
        <p:nvPicPr>
          <p:cNvPr id="6151" name="Picture 7" descr="Phoebe2">
            <a:extLst>
              <a:ext uri="{FF2B5EF4-FFF2-40B4-BE49-F238E27FC236}">
                <a16:creationId xmlns:a16="http://schemas.microsoft.com/office/drawing/2014/main" id="{13659762-7962-A04E-A3AB-61CA56664932}"/>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98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Text Box 8">
            <a:extLst>
              <a:ext uri="{FF2B5EF4-FFF2-40B4-BE49-F238E27FC236}">
                <a16:creationId xmlns:a16="http://schemas.microsoft.com/office/drawing/2014/main" id="{CAFE3251-7A7A-C741-868B-BA6938C5B131}"/>
              </a:ext>
            </a:extLst>
          </p:cNvPr>
          <p:cNvSpPr txBox="1">
            <a:spLocks noChangeArrowheads="1"/>
          </p:cNvSpPr>
          <p:nvPr/>
        </p:nvSpPr>
        <p:spPr bwMode="auto">
          <a:xfrm>
            <a:off x="40100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400">
                <a:solidFill>
                  <a:srgbClr val="FFFFFF"/>
                </a:solidFill>
                <a:latin typeface="TrajanPro-Regular" charset="0"/>
              </a:rPr>
              <a:t>Her Name Means “Light of the World”</a:t>
            </a:r>
            <a:endParaRPr lang="en-US" altLang="en-US" sz="1200">
              <a:solidFill>
                <a:srgbClr val="000000"/>
              </a:solidFill>
              <a:latin typeface="TrajanPro-Regular" charset="0"/>
            </a:endParaRPr>
          </a:p>
          <a:p>
            <a:endParaRPr lang="en-US"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950255_25976331">
            <a:extLst>
              <a:ext uri="{FF2B5EF4-FFF2-40B4-BE49-F238E27FC236}">
                <a16:creationId xmlns:a16="http://schemas.microsoft.com/office/drawing/2014/main" id="{C2C52822-1338-EA41-9BEF-0BC7E1842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6324600" y="4418013"/>
            <a:ext cx="2819400" cy="2439987"/>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a:extLst>
              <a:ext uri="{FF2B5EF4-FFF2-40B4-BE49-F238E27FC236}">
                <a16:creationId xmlns:a16="http://schemas.microsoft.com/office/drawing/2014/main" id="{F659838A-2DB1-C243-B18B-C57BBF9C94C0}"/>
              </a:ext>
            </a:extLst>
          </p:cNvPr>
          <p:cNvSpPr>
            <a:spLocks noGrp="1" noChangeArrowheads="1"/>
          </p:cNvSpPr>
          <p:nvPr>
            <p:ph type="body" idx="1"/>
          </p:nvPr>
        </p:nvSpPr>
        <p:spPr/>
        <p:txBody>
          <a:bodyPr/>
          <a:lstStyle/>
          <a:p>
            <a:pPr>
              <a:buFontTx/>
              <a:buNone/>
            </a:pPr>
            <a:r>
              <a:rPr lang="en-US" altLang="en-US" sz="2800">
                <a:latin typeface="Gill Sans MT" panose="020B0502020104020203" pitchFamily="34" charset="77"/>
              </a:rPr>
              <a:t>4. What adjective does Paul use to describe Phoebe? </a:t>
            </a:r>
            <a:r>
              <a:rPr lang="en-US" altLang="en-US" sz="2400">
                <a:latin typeface="Gill Sans MT" panose="020B0502020104020203" pitchFamily="34" charset="77"/>
              </a:rPr>
              <a:t>(Verse 1)</a:t>
            </a:r>
          </a:p>
          <a:p>
            <a:pPr>
              <a:lnSpc>
                <a:spcPct val="40000"/>
              </a:lnSpc>
              <a:buFontTx/>
              <a:buNone/>
            </a:pPr>
            <a:r>
              <a:rPr lang="en-US" altLang="en-US" sz="2800">
                <a:latin typeface="Gill Sans MT" panose="020B0502020104020203" pitchFamily="34" charset="77"/>
              </a:rPr>
              <a:t> </a:t>
            </a:r>
          </a:p>
          <a:p>
            <a:pPr>
              <a:buFontTx/>
              <a:buNone/>
            </a:pPr>
            <a:r>
              <a:rPr lang="en-US" altLang="en-US" sz="2800">
                <a:latin typeface="Gill Sans MT" panose="020B0502020104020203" pitchFamily="34" charset="77"/>
              </a:rPr>
              <a:t>5. What instructions did Paul give as to how the church at Rome should receive Phoebe? What reason did he give? </a:t>
            </a:r>
            <a:r>
              <a:rPr lang="en-US" altLang="en-US" sz="2400">
                <a:latin typeface="Gill Sans MT" panose="020B0502020104020203" pitchFamily="34" charset="77"/>
              </a:rPr>
              <a:t>(Verse 2, first part</a:t>
            </a:r>
            <a:r>
              <a:rPr lang="en-US" altLang="en-US" sz="2800">
                <a:latin typeface="Gill Sans MT" panose="020B0502020104020203" pitchFamily="34" charset="77"/>
              </a:rPr>
              <a:t>)</a:t>
            </a:r>
          </a:p>
          <a:p>
            <a:pPr>
              <a:lnSpc>
                <a:spcPct val="4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6. Do the words of Paul indicate that</a:t>
            </a:r>
          </a:p>
          <a:p>
            <a:pPr>
              <a:lnSpc>
                <a:spcPct val="80000"/>
              </a:lnSpc>
              <a:buFontTx/>
              <a:buNone/>
            </a:pPr>
            <a:r>
              <a:rPr lang="en-US" altLang="en-US" sz="2800">
                <a:latin typeface="Gill Sans MT" panose="020B0502020104020203" pitchFamily="34" charset="77"/>
              </a:rPr>
              <a:t>    the believers were to be hospitable?</a:t>
            </a:r>
          </a:p>
        </p:txBody>
      </p:sp>
      <p:pic>
        <p:nvPicPr>
          <p:cNvPr id="7172" name="Picture 4" descr="Phoebe2">
            <a:extLst>
              <a:ext uri="{FF2B5EF4-FFF2-40B4-BE49-F238E27FC236}">
                <a16:creationId xmlns:a16="http://schemas.microsoft.com/office/drawing/2014/main" id="{D2E30613-5CCE-E04D-9E3A-BF98C9DBF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3E22D17A-3173-3445-91EF-80B894EF8743}"/>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950255_25976331">
            <a:extLst>
              <a:ext uri="{FF2B5EF4-FFF2-40B4-BE49-F238E27FC236}">
                <a16:creationId xmlns:a16="http://schemas.microsoft.com/office/drawing/2014/main" id="{D0C10443-345B-1346-9207-52C0FB66C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6324600" y="990600"/>
            <a:ext cx="2819400" cy="2439988"/>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2192F744-530F-F74C-85EC-5EEF5AF5A592}"/>
              </a:ext>
            </a:extLst>
          </p:cNvPr>
          <p:cNvSpPr>
            <a:spLocks noGrp="1" noChangeArrowheads="1"/>
          </p:cNvSpPr>
          <p:nvPr>
            <p:ph type="body" idx="1"/>
          </p:nvPr>
        </p:nvSpPr>
        <p:spPr>
          <a:xfrm>
            <a:off x="304800" y="1143000"/>
            <a:ext cx="8229600" cy="5257800"/>
          </a:xfrm>
        </p:spPr>
        <p:txBody>
          <a:bodyPr/>
          <a:lstStyle/>
          <a:p>
            <a:pPr>
              <a:lnSpc>
                <a:spcPct val="90000"/>
              </a:lnSpc>
              <a:buFontTx/>
              <a:buNone/>
            </a:pPr>
            <a:r>
              <a:rPr lang="en-US" altLang="en-US" sz="2800" b="1">
                <a:solidFill>
                  <a:srgbClr val="663300"/>
                </a:solidFill>
                <a:latin typeface="Gill Sans MT" panose="020B0502020104020203" pitchFamily="34" charset="77"/>
              </a:rPr>
              <a:t>    </a:t>
            </a:r>
            <a:r>
              <a:rPr lang="en-US" altLang="en-US" sz="2800" b="1" u="sng">
                <a:solidFill>
                  <a:srgbClr val="663300"/>
                </a:solidFill>
                <a:latin typeface="Gill Sans MT" panose="020B0502020104020203" pitchFamily="34" charset="77"/>
              </a:rPr>
              <a:t>Words for Today</a:t>
            </a:r>
          </a:p>
          <a:p>
            <a:pPr>
              <a:lnSpc>
                <a:spcPct val="90000"/>
              </a:lnSpc>
              <a:buFontTx/>
              <a:buNone/>
            </a:pPr>
            <a:endParaRPr lang="en-US" altLang="en-US" sz="2800" b="1" u="sng">
              <a:solidFill>
                <a:srgbClr val="663300"/>
              </a:solidFill>
              <a:latin typeface="Gill Sans MT" panose="020B0502020104020203" pitchFamily="34" charset="77"/>
            </a:endParaRPr>
          </a:p>
          <a:p>
            <a:pPr>
              <a:lnSpc>
                <a:spcPct val="80000"/>
              </a:lnSpc>
              <a:buFontTx/>
              <a:buNone/>
            </a:pPr>
            <a:r>
              <a:rPr lang="en-US" altLang="en-US" sz="2800">
                <a:latin typeface="Gill Sans MT" panose="020B0502020104020203" pitchFamily="34" charset="77"/>
              </a:rPr>
              <a:t>7. The Greek word </a:t>
            </a:r>
            <a:r>
              <a:rPr lang="en-US" altLang="en-US" sz="2800" i="1">
                <a:latin typeface="Gill Sans MT" panose="020B0502020104020203" pitchFamily="34" charset="77"/>
              </a:rPr>
              <a:t>prostatis</a:t>
            </a:r>
            <a:r>
              <a:rPr lang="en-US" altLang="en-US" sz="2800">
                <a:latin typeface="Gill Sans MT" panose="020B0502020104020203" pitchFamily="34" charset="77"/>
              </a:rPr>
              <a:t>, here </a:t>
            </a:r>
          </a:p>
          <a:p>
            <a:pPr>
              <a:lnSpc>
                <a:spcPct val="80000"/>
              </a:lnSpc>
              <a:buFontTx/>
              <a:buNone/>
            </a:pPr>
            <a:r>
              <a:rPr lang="en-US" altLang="en-US" sz="2800">
                <a:latin typeface="Gill Sans MT" panose="020B0502020104020203" pitchFamily="34" charset="77"/>
              </a:rPr>
              <a:t>    translated </a:t>
            </a:r>
            <a:r>
              <a:rPr lang="en-US" altLang="en-US" sz="2800" i="1">
                <a:latin typeface="Gill Sans MT" panose="020B0502020104020203" pitchFamily="34" charset="77"/>
              </a:rPr>
              <a:t>succourer,</a:t>
            </a:r>
            <a:r>
              <a:rPr lang="en-US" altLang="en-US" sz="2800">
                <a:latin typeface="Gill Sans MT" panose="020B0502020104020203" pitchFamily="34" charset="77"/>
              </a:rPr>
              <a:t> means “benefactor,”</a:t>
            </a:r>
          </a:p>
          <a:p>
            <a:pPr>
              <a:lnSpc>
                <a:spcPct val="80000"/>
              </a:lnSpc>
              <a:buFontTx/>
              <a:buNone/>
            </a:pPr>
            <a:r>
              <a:rPr lang="en-US" altLang="en-US" sz="2800">
                <a:latin typeface="Gill Sans MT" panose="020B0502020104020203" pitchFamily="34" charset="77"/>
              </a:rPr>
              <a:t>    or “assistant,” and expresses the </a:t>
            </a:r>
          </a:p>
          <a:p>
            <a:pPr>
              <a:lnSpc>
                <a:spcPct val="80000"/>
              </a:lnSpc>
              <a:buFontTx/>
              <a:buNone/>
            </a:pPr>
            <a:r>
              <a:rPr lang="en-US" altLang="en-US" sz="2800">
                <a:latin typeface="Gill Sans MT" panose="020B0502020104020203" pitchFamily="34" charset="77"/>
              </a:rPr>
              <a:t>    idea of a good friend. What does it </a:t>
            </a:r>
          </a:p>
          <a:p>
            <a:pPr>
              <a:lnSpc>
                <a:spcPct val="80000"/>
              </a:lnSpc>
              <a:buFontTx/>
              <a:buNone/>
            </a:pPr>
            <a:r>
              <a:rPr lang="en-US" altLang="en-US" sz="2800">
                <a:latin typeface="Gill Sans MT" panose="020B0502020104020203" pitchFamily="34" charset="77"/>
              </a:rPr>
              <a:t>    mean to be a succourer of many? </a:t>
            </a:r>
          </a:p>
          <a:p>
            <a:pPr>
              <a:lnSpc>
                <a:spcPct val="5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8. How can we develop these desirable traits of being a </a:t>
            </a:r>
            <a:r>
              <a:rPr lang="en-US" altLang="en-US" sz="2800" i="1">
                <a:latin typeface="Gill Sans MT" panose="020B0502020104020203" pitchFamily="34" charset="77"/>
              </a:rPr>
              <a:t>succourer,</a:t>
            </a:r>
            <a:r>
              <a:rPr lang="en-US" altLang="en-US" sz="2800">
                <a:latin typeface="Gill Sans MT" panose="020B0502020104020203" pitchFamily="34" charset="77"/>
              </a:rPr>
              <a:t> helper, or protector in our everyday lives? Why is it important for us as Christians to be helpful in every way possible?</a:t>
            </a:r>
          </a:p>
        </p:txBody>
      </p:sp>
      <p:pic>
        <p:nvPicPr>
          <p:cNvPr id="8196" name="Picture 4" descr="Phoebe2">
            <a:extLst>
              <a:ext uri="{FF2B5EF4-FFF2-40B4-BE49-F238E27FC236}">
                <a16:creationId xmlns:a16="http://schemas.microsoft.com/office/drawing/2014/main" id="{BE642160-54A7-EE49-989C-300551BAA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56A0B599-F828-F442-B46F-78ADC0EE36E7}"/>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950255_25976331">
            <a:extLst>
              <a:ext uri="{FF2B5EF4-FFF2-40B4-BE49-F238E27FC236}">
                <a16:creationId xmlns:a16="http://schemas.microsoft.com/office/drawing/2014/main" id="{BEE5E519-8E0E-DE4B-9847-8A1AF4398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1"/>
          <a:stretch>
            <a:fillRect/>
          </a:stretch>
        </p:blipFill>
        <p:spPr bwMode="auto">
          <a:xfrm>
            <a:off x="4572000" y="2901950"/>
            <a:ext cx="4572000" cy="39560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0D487F83-7BA6-B84D-AA5E-A7B2F207FA71}"/>
              </a:ext>
            </a:extLst>
          </p:cNvPr>
          <p:cNvSpPr>
            <a:spLocks noGrp="1" noChangeArrowheads="1"/>
          </p:cNvSpPr>
          <p:nvPr>
            <p:ph type="body" idx="1"/>
          </p:nvPr>
        </p:nvSpPr>
        <p:spPr>
          <a:xfrm>
            <a:off x="457200" y="1600200"/>
            <a:ext cx="6324600" cy="4525963"/>
          </a:xfrm>
        </p:spPr>
        <p:txBody>
          <a:bodyPr/>
          <a:lstStyle/>
          <a:p>
            <a:pPr>
              <a:lnSpc>
                <a:spcPct val="120000"/>
              </a:lnSpc>
              <a:buFontTx/>
              <a:buNone/>
            </a:pPr>
            <a:r>
              <a:rPr lang="en-US" altLang="en-US" sz="2800">
                <a:latin typeface="Gill Sans MT" panose="020B0502020104020203" pitchFamily="34" charset="77"/>
              </a:rPr>
              <a:t> 9. What are some specific things each one of us can do to be helpful, as we seek to emulate the life of Phoebe? </a:t>
            </a:r>
          </a:p>
        </p:txBody>
      </p:sp>
      <p:pic>
        <p:nvPicPr>
          <p:cNvPr id="9220" name="Picture 4" descr="Phoebe2">
            <a:extLst>
              <a:ext uri="{FF2B5EF4-FFF2-40B4-BE49-F238E27FC236}">
                <a16:creationId xmlns:a16="http://schemas.microsoft.com/office/drawing/2014/main" id="{D3BE3725-CC42-6B40-8B58-EB29E7465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B9ECB01D-F031-0046-A305-5FB9980FD27B}"/>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Phoebe</a:t>
            </a:r>
          </a:p>
          <a:p>
            <a:pPr algn="ctr"/>
            <a:r>
              <a:rPr lang="en-US" altLang="en-US" sz="1200">
                <a:solidFill>
                  <a:srgbClr val="FFFFFF"/>
                </a:solidFill>
                <a:latin typeface="TrajanPro-Regular" charset="0"/>
              </a:rPr>
              <a:t>Her Name Means “Light of the World”</a:t>
            </a:r>
            <a:endParaRPr lang="en-US" altLang="en-US" sz="1000">
              <a:solidFill>
                <a:srgbClr val="000000"/>
              </a:solidFill>
              <a:latin typeface="TrajanPro-Regular" charset="0"/>
            </a:endParaRPr>
          </a:p>
          <a:p>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1031</Words>
  <Application>Microsoft Macintosh PowerPoint</Application>
  <PresentationFormat>On-screen Show (4:3)</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4</cp:revision>
  <dcterms:created xsi:type="dcterms:W3CDTF">2008-11-05T16:27:26Z</dcterms:created>
  <dcterms:modified xsi:type="dcterms:W3CDTF">2018-04-26T23:42:59Z</dcterms:modified>
</cp:coreProperties>
</file>